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</p:sldMasterIdLst>
  <p:sldIdLst>
    <p:sldId id="282" r:id="rId5"/>
    <p:sldId id="283" r:id="rId6"/>
    <p:sldId id="284" r:id="rId7"/>
    <p:sldId id="285" r:id="rId8"/>
    <p:sldId id="257" r:id="rId9"/>
    <p:sldId id="259" r:id="rId10"/>
    <p:sldId id="261" r:id="rId11"/>
    <p:sldId id="287" r:id="rId12"/>
    <p:sldId id="286" r:id="rId13"/>
    <p:sldId id="289" r:id="rId14"/>
    <p:sldId id="290" r:id="rId15"/>
    <p:sldId id="265" r:id="rId16"/>
    <p:sldId id="29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9" autoAdjust="0"/>
  </p:normalViewPr>
  <p:slideViewPr>
    <p:cSldViewPr snapToGrid="0">
      <p:cViewPr varScale="1">
        <p:scale>
          <a:sx n="67" d="100"/>
          <a:sy n="67" d="100"/>
        </p:scale>
        <p:origin x="9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ED291B17-9318-49DB-B28B-6E5994AE9581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03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140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2497495-0637-405E-AE64-5CC7506D51F5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697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72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16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270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223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884F1-FFEA-405F-9602-3DCA865EDA4E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351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9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02567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D291B17-9318-49DB-B28B-6E5994AE9581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28833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D291B17-9318-49DB-B28B-6E5994AE9581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436951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D291B17-9318-49DB-B28B-6E5994AE9581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3895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27281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65888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177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D291B17-9318-49DB-B28B-6E5994AE9581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02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9787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nsplash.com/@nikochil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nsplash.com/@jeffgry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yersonmeta.ca/artists-work/neekta-torabian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4E52E31-6F14-4204-968F-423519B7FF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Using Minecraft to leverage university student’s digital modes of engagement in the classroom </a:t>
            </a:r>
            <a:endParaRPr lang="en-CA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A887DDA4-B7A6-4219-917F-B274ABDFC1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CA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SYMPOSIUM on NEW WORLD </a:t>
            </a:r>
            <a:r>
              <a:rPr lang="en-CA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 EDUCATION - India</a:t>
            </a:r>
            <a:endParaRPr lang="en-CA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October 21</a:t>
            </a:r>
            <a:r>
              <a:rPr lang="en-CA" sz="18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</a:t>
            </a:r>
            <a:r>
              <a:rPr lang="en-CA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2020</a:t>
            </a:r>
            <a:endParaRPr lang="en-CA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Dr. Alexandra Bal, Associate Professor,</a:t>
            </a:r>
            <a:br>
              <a:rPr lang="en-CA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C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New media Program @ FCAD, Ryerson University,</a:t>
            </a:r>
            <a:br>
              <a:rPr lang="en-C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C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Toronto, Canada.</a:t>
            </a:r>
            <a:endParaRPr lang="en-CA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CA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CA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8736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134">
            <a:extLst>
              <a:ext uri="{FF2B5EF4-FFF2-40B4-BE49-F238E27FC236}">
                <a16:creationId xmlns:a16="http://schemas.microsoft.com/office/drawing/2014/main" id="{8B836880-BF75-4385-9994-9270F8ACF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136">
            <a:extLst>
              <a:ext uri="{FF2B5EF4-FFF2-40B4-BE49-F238E27FC236}">
                <a16:creationId xmlns:a16="http://schemas.microsoft.com/office/drawing/2014/main" id="{26BCFBE2-C65F-42E3-A14A-5D04B9842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D48718-76E3-45E1-A9EC-2DBAC7C13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3306744" cy="12930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>
                <a:effectLst/>
              </a:rPr>
              <a:t>MOTIVATION </a:t>
            </a:r>
            <a:endParaRPr lang="en-US" sz="3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63DEA6-87D8-4A24-97EF-9BBB1C46B63B}"/>
              </a:ext>
            </a:extLst>
          </p:cNvPr>
          <p:cNvSpPr txBox="1"/>
          <p:nvPr/>
        </p:nvSpPr>
        <p:spPr>
          <a:xfrm>
            <a:off x="685800" y="2194560"/>
            <a:ext cx="3802223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Digital natives are entering universities.</a:t>
            </a:r>
          </a:p>
          <a:p>
            <a:pPr indent="-228600" defTabSz="9144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They social lives exist within virtual environments, such as Minecraft</a:t>
            </a:r>
          </a:p>
          <a:p>
            <a:pPr indent="-228600" defTabSz="9144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Many have years of experiences with </a:t>
            </a:r>
          </a:p>
          <a:p>
            <a:pPr indent="-228600" defTabSz="9144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peer to peer digital communication styles, </a:t>
            </a:r>
          </a:p>
          <a:p>
            <a:pPr indent="-228600" defTabSz="9144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experiential and active learning approaches, </a:t>
            </a:r>
          </a:p>
          <a:p>
            <a:pPr indent="-228600" defTabSz="9144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Verse with invisible social characteristics of these environments.  </a:t>
            </a:r>
          </a:p>
        </p:txBody>
      </p:sp>
      <p:sp>
        <p:nvSpPr>
          <p:cNvPr id="1030" name="Rounded Rectangle 14">
            <a:extLst>
              <a:ext uri="{FF2B5EF4-FFF2-40B4-BE49-F238E27FC236}">
                <a16:creationId xmlns:a16="http://schemas.microsoft.com/office/drawing/2014/main" id="{38D32B90-922C-4411-A898-3F03AA80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1066164"/>
            <a:ext cx="6765949" cy="5148371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ilhouette of man holding gun">
            <a:extLst>
              <a:ext uri="{FF2B5EF4-FFF2-40B4-BE49-F238E27FC236}">
                <a16:creationId xmlns:a16="http://schemas.microsoft.com/office/drawing/2014/main" id="{355F923D-8033-44E2-A213-CCFCCC53DC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35" b="1"/>
          <a:stretch/>
        </p:blipFill>
        <p:spPr bwMode="auto">
          <a:xfrm>
            <a:off x="4955339" y="1336566"/>
            <a:ext cx="6127287" cy="4607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75DC100-4FC4-400A-9D25-AC6675BF4638}"/>
              </a:ext>
            </a:extLst>
          </p:cNvPr>
          <p:cNvSpPr txBox="1"/>
          <p:nvPr/>
        </p:nvSpPr>
        <p:spPr>
          <a:xfrm>
            <a:off x="5933114" y="6371249"/>
            <a:ext cx="6094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effectLst/>
                <a:latin typeface="+mn-lt"/>
              </a:rPr>
              <a:t>Image source: The game - </a:t>
            </a:r>
            <a:r>
              <a:rPr lang="en-US" sz="1800" b="0" i="0" u="none" strike="noStrike">
                <a:effectLst/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nicolas perez</a:t>
            </a:r>
            <a:r>
              <a:rPr lang="en-US" sz="1800" b="0" i="0" u="none" strike="noStrike">
                <a:effectLst/>
                <a:latin typeface="+mn-lt"/>
              </a:rPr>
              <a:t> </a:t>
            </a:r>
            <a:r>
              <a:rPr lang="en-US" sz="1800" b="0" i="0" u="none" strike="noStrike">
                <a:effectLst/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@nikochile</a:t>
            </a:r>
            <a:br>
              <a:rPr kumimoji="0" lang="en-US" altLang="en-US" sz="3600" b="0" i="0" u="none" strike="noStrike" cap="none" normalizeH="0" baseline="0">
                <a:ln>
                  <a:noFill/>
                </a:ln>
                <a:effectLst/>
                <a:latin typeface="+mn-lt"/>
              </a:rPr>
            </a:b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9266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B8E41B83-C09C-4859-AB94-511A2C0BB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39E05C4E-6F76-43EC-9537-2BA7871BB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316004-41A0-47A4-BA9E-73CC7CC1A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764373"/>
            <a:ext cx="3977639" cy="1600200"/>
          </a:xfrm>
        </p:spPr>
        <p:txBody>
          <a:bodyPr anchor="b">
            <a:normAutofit/>
          </a:bodyPr>
          <a:lstStyle/>
          <a:p>
            <a:pPr algn="l"/>
            <a:r>
              <a:rPr lang="en-CA" sz="3200" dirty="0"/>
              <a:t>The </a:t>
            </a:r>
            <a:r>
              <a:rPr lang="en-CA" sz="3200" dirty="0" err="1"/>
              <a:t>Covid</a:t>
            </a:r>
            <a:r>
              <a:rPr lang="en-CA" sz="3200" dirty="0"/>
              <a:t>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9197C-29D0-434B-81B6-11C49BF14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364573"/>
            <a:ext cx="3977639" cy="3854112"/>
          </a:xfrm>
        </p:spPr>
        <p:txBody>
          <a:bodyPr>
            <a:normAutofit/>
          </a:bodyPr>
          <a:lstStyle/>
          <a:p>
            <a:r>
              <a:rPr lang="en-US" sz="1600" dirty="0">
                <a:effectLst/>
              </a:rPr>
              <a:t>Virtual models of education:</a:t>
            </a:r>
          </a:p>
          <a:p>
            <a:pPr lvl="1"/>
            <a:r>
              <a:rPr lang="en-US" sz="1600" dirty="0">
                <a:effectLst/>
              </a:rPr>
              <a:t>highly impersonal communication tools such as Zoom. </a:t>
            </a:r>
          </a:p>
          <a:p>
            <a:pPr lvl="1"/>
            <a:endParaRPr lang="en-US" sz="1600" dirty="0"/>
          </a:p>
          <a:p>
            <a:r>
              <a:rPr lang="en-US" sz="1600" dirty="0">
                <a:effectLst/>
              </a:rPr>
              <a:t>When educators focus on presentation modalities, such as the lecture model</a:t>
            </a:r>
          </a:p>
          <a:p>
            <a:r>
              <a:rPr lang="en-US" sz="1600" dirty="0">
                <a:effectLst/>
              </a:rPr>
              <a:t>Risk of increased isolation and disengagement </a:t>
            </a:r>
          </a:p>
          <a:p>
            <a:r>
              <a:rPr lang="en-US" sz="1600" dirty="0"/>
              <a:t>Should </a:t>
            </a:r>
            <a:r>
              <a:rPr lang="en-US" sz="1600" dirty="0">
                <a:effectLst/>
              </a:rPr>
              <a:t>implement existing learning principles specific to digital environments. </a:t>
            </a:r>
          </a:p>
          <a:p>
            <a:endParaRPr lang="en-CA" sz="1600" dirty="0"/>
          </a:p>
        </p:txBody>
      </p:sp>
      <p:pic>
        <p:nvPicPr>
          <p:cNvPr id="2050" name="Picture 2" descr="man using computer inside room">
            <a:extLst>
              <a:ext uri="{FF2B5EF4-FFF2-40B4-BE49-F238E27FC236}">
                <a16:creationId xmlns:a16="http://schemas.microsoft.com/office/drawing/2014/main" id="{EDA6BA0F-9727-4B9B-97B2-EF5AEC25C6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61" b="1"/>
          <a:stretch/>
        </p:blipFill>
        <p:spPr bwMode="auto">
          <a:xfrm>
            <a:off x="4972699" y="746126"/>
            <a:ext cx="6533501" cy="5472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FADE66-D36B-473F-9D8C-A155043F4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364573"/>
            <a:ext cx="3977639" cy="3854112"/>
          </a:xfrm>
          <a:prstGeom prst="rect">
            <a:avLst/>
          </a:prstGeom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defTabSz="9144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58BFB6-0D04-4E11-893A-80DDCF502C4B}"/>
              </a:ext>
            </a:extLst>
          </p:cNvPr>
          <p:cNvSpPr txBox="1"/>
          <p:nvPr/>
        </p:nvSpPr>
        <p:spPr>
          <a:xfrm>
            <a:off x="5408646" y="6351463"/>
            <a:ext cx="6097554" cy="37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Image source: </a:t>
            </a:r>
            <a:r>
              <a:rPr lang="en-CA" sz="1800" dirty="0" err="1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Oğuzhan</a:t>
            </a:r>
            <a:r>
              <a:rPr lang="en-CA" sz="18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CA" sz="1800" dirty="0" err="1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Akdoğan</a:t>
            </a:r>
            <a:r>
              <a:rPr lang="en-CA" sz="18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CA" sz="1800" u="none" strike="noStrike" spc="25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@jeffgry</a:t>
            </a:r>
            <a:endParaRPr lang="en-C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415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BAE25-71AF-4EEF-A30B-7B12A928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PROBLEM STATEMENT</a:t>
            </a:r>
            <a:endParaRPr lang="en-CA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77363-19AE-40AA-A379-A36EACF81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Digital natives use different modes of communication than previous generations.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Nonverbal </a:t>
            </a:r>
            <a:r>
              <a:rPr lang="en-CA" sz="1800" b="1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embodied</a:t>
            </a:r>
            <a:r>
              <a:rPr lang="en-CA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communication is being replaced with nonverbal </a:t>
            </a:r>
            <a:r>
              <a:rPr lang="en-CA" sz="1800" b="1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virtual </a:t>
            </a:r>
            <a:r>
              <a:rPr lang="en-C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communication.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can we, as educator, </a:t>
            </a:r>
            <a:r>
              <a:rPr lang="en-CA" sz="1800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build a bridge between these two different approaches to being in the world</a:t>
            </a:r>
            <a:r>
              <a:rPr lang="en-C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430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D3A23-BD55-4195-A8C6-6B3CDED48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45608"/>
            <a:ext cx="3971376" cy="1293028"/>
          </a:xfrm>
        </p:spPr>
        <p:txBody>
          <a:bodyPr>
            <a:normAutofit/>
          </a:bodyPr>
          <a:lstStyle/>
          <a:p>
            <a:r>
              <a:rPr lang="en-US" sz="3200" dirty="0"/>
              <a:t>New media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491AA-AFA7-402B-BDA7-BD1F5428E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633" y="2975795"/>
            <a:ext cx="3306742" cy="4024125"/>
          </a:xfrm>
        </p:spPr>
        <p:txBody>
          <a:bodyPr>
            <a:normAutofit/>
          </a:bodyPr>
          <a:lstStyle/>
          <a:p>
            <a:r>
              <a:rPr lang="en-US" sz="1600" dirty="0"/>
              <a:t>Arts Education </a:t>
            </a:r>
            <a:r>
              <a:rPr lang="en-US" sz="1600" dirty="0">
                <a:sym typeface="Wingdings" panose="05000000000000000000" pitchFamily="2" charset="2"/>
              </a:rPr>
              <a:t> Innovative thinking</a:t>
            </a:r>
          </a:p>
          <a:p>
            <a:r>
              <a:rPr lang="en-US" sz="1600" dirty="0"/>
              <a:t>Maker culture</a:t>
            </a:r>
          </a:p>
          <a:p>
            <a:r>
              <a:rPr lang="en-US" sz="1600" dirty="0"/>
              <a:t>Learning by making</a:t>
            </a:r>
          </a:p>
          <a:p>
            <a:r>
              <a:rPr lang="en-US" sz="1600" dirty="0"/>
              <a:t>Creative problem solving</a:t>
            </a:r>
          </a:p>
          <a:p>
            <a:r>
              <a:rPr lang="en-US" sz="1600" dirty="0"/>
              <a:t>Empathic makers</a:t>
            </a:r>
          </a:p>
          <a:p>
            <a:r>
              <a:rPr lang="en-US" sz="1600" dirty="0"/>
              <a:t>Technology/Art</a:t>
            </a:r>
          </a:p>
          <a:p>
            <a:pPr lvl="1"/>
            <a:r>
              <a:rPr lang="en-US" sz="1400" dirty="0"/>
              <a:t>3D Printed Materials </a:t>
            </a:r>
          </a:p>
          <a:p>
            <a:pPr lvl="1"/>
            <a:r>
              <a:rPr lang="en-US" sz="1400" dirty="0"/>
              <a:t>Robots</a:t>
            </a:r>
          </a:p>
          <a:p>
            <a:pPr lvl="1"/>
            <a:r>
              <a:rPr lang="en-US" sz="1400" dirty="0"/>
              <a:t>Electronics</a:t>
            </a:r>
          </a:p>
          <a:p>
            <a:pPr lvl="1"/>
            <a:r>
              <a:rPr lang="en-US" sz="1400" dirty="0"/>
              <a:t>Virtual/AR/VR</a:t>
            </a:r>
          </a:p>
          <a:p>
            <a:pPr lvl="1"/>
            <a:r>
              <a:rPr lang="en-US" sz="1400" dirty="0"/>
              <a:t>Audio/Visual work</a:t>
            </a:r>
          </a:p>
          <a:p>
            <a:pPr lvl="1"/>
            <a:endParaRPr lang="en-US" sz="1400" dirty="0"/>
          </a:p>
          <a:p>
            <a:pPr marL="0" indent="0">
              <a:buNone/>
            </a:pPr>
            <a:endParaRPr lang="en-US" sz="1600" dirty="0"/>
          </a:p>
          <a:p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2785CF-85C9-4956-B34D-D5FEF0DA9A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12573" t="13381" r="14229" b="5888"/>
          <a:stretch/>
        </p:blipFill>
        <p:spPr>
          <a:xfrm>
            <a:off x="5086904" y="1953087"/>
            <a:ext cx="5995721" cy="371974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6B5B717-432A-47DD-A219-1C4FE9C23140}"/>
              </a:ext>
            </a:extLst>
          </p:cNvPr>
          <p:cNvSpPr/>
          <p:nvPr/>
        </p:nvSpPr>
        <p:spPr>
          <a:xfrm>
            <a:off x="7304736" y="6338289"/>
            <a:ext cx="4222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Before You Fly Off - </a:t>
            </a:r>
            <a:r>
              <a:rPr lang="en-US" b="1" dirty="0" err="1"/>
              <a:t>Neekta</a:t>
            </a:r>
            <a:r>
              <a:rPr lang="en-US" b="1" dirty="0"/>
              <a:t> </a:t>
            </a:r>
            <a:r>
              <a:rPr lang="en-US" b="1" dirty="0" err="1"/>
              <a:t>Torabian</a:t>
            </a:r>
            <a:endParaRPr lang="en-US" b="1" dirty="0">
              <a:hlinkClick r:id="rId4"/>
            </a:endParaRPr>
          </a:p>
        </p:txBody>
      </p:sp>
    </p:spTree>
    <p:extLst>
      <p:ext uri="{BB962C8B-B14F-4D97-AF65-F5344CB8AC3E}">
        <p14:creationId xmlns:p14="http://schemas.microsoft.com/office/powerpoint/2010/main" val="3695989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735C-683D-4A2D-A17F-119A4C2A2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RTA 107 Creative processes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C7999-4B00-4B33-AEE0-B229CF745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57401"/>
            <a:ext cx="10820400" cy="4663440"/>
          </a:xfrm>
        </p:spPr>
        <p:txBody>
          <a:bodyPr>
            <a:normAutofit/>
          </a:bodyPr>
          <a:lstStyle/>
          <a:p>
            <a:r>
              <a:rPr lang="en-US" dirty="0"/>
              <a:t>Learning Objectives : </a:t>
            </a:r>
          </a:p>
          <a:p>
            <a:r>
              <a:rPr lang="en-US" dirty="0"/>
              <a:t>Students will increase their capacity at being</a:t>
            </a:r>
          </a:p>
          <a:p>
            <a:pPr lvl="1"/>
            <a:r>
              <a:rPr lang="en-US" dirty="0"/>
              <a:t>Curious</a:t>
            </a:r>
          </a:p>
          <a:p>
            <a:pPr lvl="1"/>
            <a:r>
              <a:rPr lang="en-US" dirty="0"/>
              <a:t>Fearless (Self-confident, Adaptable &amp; Resilient)</a:t>
            </a:r>
          </a:p>
          <a:p>
            <a:pPr lvl="1"/>
            <a:r>
              <a:rPr lang="en-US" dirty="0"/>
              <a:t>Problem Solvers</a:t>
            </a:r>
          </a:p>
          <a:p>
            <a:pPr lvl="1"/>
            <a:r>
              <a:rPr lang="en-US" dirty="0"/>
              <a:t>Empathic </a:t>
            </a:r>
          </a:p>
          <a:p>
            <a:pPr lvl="1"/>
            <a:r>
              <a:rPr lang="en-US" dirty="0"/>
              <a:t>Students</a:t>
            </a:r>
          </a:p>
          <a:p>
            <a:pPr lvl="2"/>
            <a:r>
              <a:rPr lang="en-US" dirty="0"/>
              <a:t>hone and develop their creative voice and identity, </a:t>
            </a:r>
          </a:p>
          <a:p>
            <a:pPr lvl="2"/>
            <a:r>
              <a:rPr lang="en-US" dirty="0"/>
              <a:t>hone and develop 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autonomous learning strategies and creative processes</a:t>
            </a:r>
            <a:r>
              <a:rPr lang="en-US" dirty="0"/>
              <a:t>,</a:t>
            </a:r>
          </a:p>
          <a:p>
            <a:pPr lvl="2"/>
            <a:r>
              <a:rPr lang="en-US" dirty="0"/>
              <a:t>Be exposed to new media cultures</a:t>
            </a:r>
          </a:p>
          <a:p>
            <a:pPr lvl="2"/>
            <a:r>
              <a:rPr lang="en-US" b="1" dirty="0"/>
              <a:t>develop a new media community  - Introduction to the maker space</a:t>
            </a:r>
          </a:p>
          <a:p>
            <a:pPr lvl="3"/>
            <a:r>
              <a:rPr lang="en-US" dirty="0"/>
              <a:t>Share their work</a:t>
            </a:r>
          </a:p>
          <a:p>
            <a:pPr lvl="3"/>
            <a:r>
              <a:rPr lang="en-US" dirty="0"/>
              <a:t>Talk about their work</a:t>
            </a:r>
          </a:p>
          <a:p>
            <a:pPr lvl="3"/>
            <a:r>
              <a:rPr lang="en-US" dirty="0"/>
              <a:t>Discover their own strengths and others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033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2CD41-9E10-40BE-B21D-DBD5F0507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2020 virtual Challenges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629BB-6A5E-4C93-9073-CF70F81309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year students are new…</a:t>
            </a:r>
          </a:p>
          <a:p>
            <a:endParaRPr lang="en-US" dirty="0"/>
          </a:p>
          <a:p>
            <a:r>
              <a:rPr lang="en-US" dirty="0"/>
              <a:t>How to build a maker community?</a:t>
            </a:r>
          </a:p>
          <a:p>
            <a:r>
              <a:rPr lang="en-US" dirty="0"/>
              <a:t>How to facilitate social interactions, dialog, conversations, feedback?</a:t>
            </a:r>
          </a:p>
          <a:p>
            <a:endParaRPr lang="en-US" dirty="0"/>
          </a:p>
          <a:p>
            <a:r>
              <a:rPr lang="en-US" dirty="0"/>
              <a:t>How to make virtually?</a:t>
            </a:r>
          </a:p>
          <a:p>
            <a:endParaRPr lang="en-US" u="sng" dirty="0"/>
          </a:p>
          <a:p>
            <a:r>
              <a:rPr lang="en-US" u="sng" dirty="0"/>
              <a:t>How to engage students meaningfully?</a:t>
            </a:r>
          </a:p>
          <a:p>
            <a:r>
              <a:rPr lang="en-US" b="1" dirty="0"/>
              <a:t>How to foster curiosity, taking chances, failing as a learning path to success, fun as a core creative value?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135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A6E38-3777-4628-AC6B-31B129C0B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19116-22CE-4436-87C9-5641C6B89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autoethnographic  project examines whether Minecraft can be used effectively as a virtual classroom at the university level for creative/studio courses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 we successfully leverage digital natives existing maker and creative knowledge as well as their informal learning processes and environments in the university classroom. </a:t>
            </a:r>
            <a:endParaRPr lang="en-C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05844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D94F7C0-1344-4B3C-AFCB-E7F006BB5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EC584A2-4215-4DB8-AE1F-E3768D77E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5FD500-BCE0-452F-9E52-75EBCC762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764373"/>
            <a:ext cx="3977639" cy="1600200"/>
          </a:xfrm>
        </p:spPr>
        <p:txBody>
          <a:bodyPr anchor="b">
            <a:normAutofit/>
          </a:bodyPr>
          <a:lstStyle/>
          <a:p>
            <a:pPr algn="l"/>
            <a:r>
              <a:rPr lang="en-CA" sz="3200"/>
              <a:t>MINECRAFT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206EC3E-32B1-4B3D-86B7-1230645B3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364573"/>
            <a:ext cx="3977639" cy="3854112"/>
          </a:xfrm>
        </p:spPr>
        <p:txBody>
          <a:bodyPr>
            <a:normAutofit/>
          </a:bodyPr>
          <a:lstStyle/>
          <a:p>
            <a:r>
              <a:rPr lang="en-CA" sz="18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 highly collaborative sandbox</a:t>
            </a:r>
          </a:p>
          <a:p>
            <a:r>
              <a:rPr lang="en-CA" sz="18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Fosters engagement of players </a:t>
            </a:r>
          </a:p>
          <a:p>
            <a:r>
              <a:rPr lang="en-CA" sz="18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Active, experiential and social learning are embedded in the culture of this space</a:t>
            </a:r>
          </a:p>
          <a:p>
            <a:r>
              <a:rPr lang="en-CA" sz="18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 very large informal community of learners. </a:t>
            </a:r>
            <a:endParaRPr lang="en-US" sz="16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5" name="Content Placeholder 4" descr="A close up of a sign&#10;&#10;Description automatically generated">
            <a:extLst>
              <a:ext uri="{FF2B5EF4-FFF2-40B4-BE49-F238E27FC236}">
                <a16:creationId xmlns:a16="http://schemas.microsoft.com/office/drawing/2014/main" id="{AD74C58F-563B-4067-905F-1A46F188A6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6" r="-1" b="2023"/>
          <a:stretch/>
        </p:blipFill>
        <p:spPr>
          <a:xfrm>
            <a:off x="4972699" y="1025867"/>
            <a:ext cx="6533501" cy="491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078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F4603-F26E-46E1-B4B3-0361A9C55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 class experimentation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51487-A986-494A-B836-63DA7833D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solidFill>
                  <a:schemeClr val="tx1">
                    <a:lumMod val="95000"/>
                  </a:schemeClr>
                </a:solidFill>
              </a:rPr>
              <a:t>1/3 of the course is taking place in Minecraft</a:t>
            </a:r>
          </a:p>
          <a:p>
            <a:endParaRPr lang="en-CA" dirty="0">
              <a:solidFill>
                <a:schemeClr val="tx1">
                  <a:lumMod val="95000"/>
                </a:schemeClr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Digital natives use informal learning environment which already have rules of engagement, specific approaches to learning and foster collaborative collective behaviors that address these challenges.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During </a:t>
            </a:r>
            <a:r>
              <a:rPr lang="en-CA" sz="18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winter term, we will explore whether Minecraft is useful as a virtual classroom at the university level for academic contexts such as art history. </a:t>
            </a:r>
            <a:endParaRPr lang="en-CA" sz="1800" dirty="0">
              <a:solidFill>
                <a:schemeClr val="tx1">
                  <a:lumMod val="9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905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67118-3353-4141-9177-EB7311DE4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solidFill>
                  <a:schemeClr val="tx1">
                    <a:lumMod val="9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RESULTS  </a:t>
            </a:r>
            <a:endParaRPr lang="en-CA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A6C47-32A2-4FF7-B6EF-D22EB4B1E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18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Minecraft facilitates the creation of a virtual social space for students to build a community and co-create knowledge on their own terms.</a:t>
            </a:r>
            <a:r>
              <a:rPr lang="en-CA" sz="18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18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fosters students’ soft skills development (collaboration, emotional intelligence, peer evaluation) in an inclusive and non-competitive safe environment. </a:t>
            </a:r>
            <a:endParaRPr lang="en-CA" sz="1800" dirty="0">
              <a:solidFill>
                <a:schemeClr val="tx1">
                  <a:lumMod val="9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Minecraft and Discord flatten the teacher/student relationship and create an atmosphere where students feel free to co-create the learning experience with each other and faculty members.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Students become much more animated, autonomous, and genuine in their interactions with instructors. </a:t>
            </a:r>
            <a:endParaRPr lang="en-CA" sz="1800" dirty="0">
              <a:solidFill>
                <a:schemeClr val="tx1">
                  <a:lumMod val="9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422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0B1A3-3FEA-4D45-9412-CBFB53B70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/>
          <a:lstStyle/>
          <a:p>
            <a:r>
              <a:rPr lang="en-US"/>
              <a:t>Knowledge co-creation</a:t>
            </a:r>
            <a:endParaRPr lang="en-US" dirty="0"/>
          </a:p>
        </p:txBody>
      </p:sp>
      <p:pic>
        <p:nvPicPr>
          <p:cNvPr id="9" name="Content Placeholder 8" descr="A picture containing toy, table, sitting, chair&#10;&#10;Description automatically generated">
            <a:extLst>
              <a:ext uri="{FF2B5EF4-FFF2-40B4-BE49-F238E27FC236}">
                <a16:creationId xmlns:a16="http://schemas.microsoft.com/office/drawing/2014/main" id="{2DF800EE-EB36-4329-8430-E14855F76F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95650" y="2482056"/>
            <a:ext cx="5600700" cy="3448050"/>
          </a:xfrm>
        </p:spPr>
      </p:pic>
    </p:spTree>
    <p:extLst>
      <p:ext uri="{BB962C8B-B14F-4D97-AF65-F5344CB8AC3E}">
        <p14:creationId xmlns:p14="http://schemas.microsoft.com/office/powerpoint/2010/main" val="967155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8557B-CF00-48DC-91DC-3ED383A54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2C1BC-C99F-4D5C-9767-C113C9E9F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18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This work will add to academic and industrial knowledge on the use of Minecraft as an educational tool for higher education. It will also provide a case study for the blending of digital natives’ informal learning approaches to formal institutional learning methodologies. </a:t>
            </a:r>
          </a:p>
          <a:p>
            <a:endParaRPr lang="en-CA" sz="1800" dirty="0"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CA" sz="18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Different approach to workforce communication and virtual behaviors</a:t>
            </a:r>
          </a:p>
          <a:p>
            <a:endParaRPr lang="en-CA" sz="1800" dirty="0"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CA" sz="18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Different approach to learning</a:t>
            </a:r>
            <a:endParaRPr lang="en-CA" sz="1800" dirty="0">
              <a:solidFill>
                <a:schemeClr val="tx1">
                  <a:lumMod val="9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CA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477397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455B2D-BAB7-438A-85DA-0266A24CB79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CDF95FD5-1F25-4FA5-84C8-2AB1AFB896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8C6403A-684A-431F-8F36-A24C99E286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683</Words>
  <Application>Microsoft Office PowerPoint</Application>
  <PresentationFormat>Widescreen</PresentationFormat>
  <Paragraphs>90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Helvetica</vt:lpstr>
      <vt:lpstr>Times New Roman</vt:lpstr>
      <vt:lpstr>Vapor Trail</vt:lpstr>
      <vt:lpstr>Using Minecraft to leverage university student’s digital modes of engagement in the classroom </vt:lpstr>
      <vt:lpstr>MOTIVATION </vt:lpstr>
      <vt:lpstr>The Covid Crisis</vt:lpstr>
      <vt:lpstr>PROBLEM STATEMENT</vt:lpstr>
      <vt:lpstr>New media program</vt:lpstr>
      <vt:lpstr>RTA 107 Creative processes</vt:lpstr>
      <vt:lpstr>2020 virtual Challenges </vt:lpstr>
      <vt:lpstr>methodology</vt:lpstr>
      <vt:lpstr>MINECRAFT</vt:lpstr>
      <vt:lpstr>In class experimentation</vt:lpstr>
      <vt:lpstr>RESULTS  </vt:lpstr>
      <vt:lpstr>Knowledge co-creation</vt:lpstr>
      <vt:lpstr>implications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Minecraft to leverage university student’s digital modes of engagement in the classroom </dc:title>
  <dc:creator>Alexandra Bal</dc:creator>
  <cp:lastModifiedBy>Alexandra Bal</cp:lastModifiedBy>
  <cp:revision>4</cp:revision>
  <dcterms:created xsi:type="dcterms:W3CDTF">2020-10-19T16:08:14Z</dcterms:created>
  <dcterms:modified xsi:type="dcterms:W3CDTF">2020-12-12T17:53:55Z</dcterms:modified>
</cp:coreProperties>
</file>